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5"/>
  </p:notesMasterIdLst>
  <p:handoutMasterIdLst>
    <p:handoutMasterId r:id="rId26"/>
  </p:handoutMasterIdLst>
  <p:sldIdLst>
    <p:sldId id="279" r:id="rId3"/>
    <p:sldId id="256" r:id="rId4"/>
    <p:sldId id="331" r:id="rId5"/>
    <p:sldId id="346" r:id="rId6"/>
    <p:sldId id="333" r:id="rId7"/>
    <p:sldId id="334" r:id="rId8"/>
    <p:sldId id="316" r:id="rId9"/>
    <p:sldId id="312" r:id="rId10"/>
    <p:sldId id="318" r:id="rId11"/>
    <p:sldId id="320" r:id="rId12"/>
    <p:sldId id="322" r:id="rId13"/>
    <p:sldId id="323" r:id="rId14"/>
    <p:sldId id="326" r:id="rId15"/>
    <p:sldId id="325" r:id="rId16"/>
    <p:sldId id="327" r:id="rId17"/>
    <p:sldId id="335" r:id="rId18"/>
    <p:sldId id="336" r:id="rId19"/>
    <p:sldId id="340" r:id="rId20"/>
    <p:sldId id="341" r:id="rId21"/>
    <p:sldId id="342" r:id="rId22"/>
    <p:sldId id="343" r:id="rId23"/>
    <p:sldId id="344" r:id="rId24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FF"/>
    <a:srgbClr val="0099FF"/>
    <a:srgbClr val="33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 autoAdjust="0"/>
    <p:restoredTop sz="94660"/>
  </p:normalViewPr>
  <p:slideViewPr>
    <p:cSldViewPr>
      <p:cViewPr>
        <p:scale>
          <a:sx n="100" d="100"/>
          <a:sy n="100" d="100"/>
        </p:scale>
        <p:origin x="-72" y="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0210D-CF07-4957-8BF4-D8406166122A}" type="datetime10">
              <a:rPr lang="en-US" smtClean="0"/>
              <a:t>07:01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1A3DA-9F93-4027-A618-CD10D3BA1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2472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1162E-1526-4DB5-98CB-C572D8F25D24}" type="datetime10">
              <a:rPr lang="en-US" smtClean="0"/>
              <a:t>07:00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54A75-A893-4620-9C00-8F6619B5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283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4A75-A893-4620-9C00-8F6619B54698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E2654DE-D7F0-4343-BED4-9AD98CBF9C6C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4A75-A893-4620-9C00-8F6619B54698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2EEEDED-54C3-4B3E-B04B-32176402D185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4A75-A893-4620-9C00-8F6619B54698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034DE3C-B777-4ED8-A6CE-A22FF172E9FE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4A75-A893-4620-9C00-8F6619B54698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AF243FE-4E36-4000-A8D7-26DF752BE6C1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4A75-A893-4620-9C00-8F6619B54698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E192987-2B26-482C-8A9B-9AD6D4C9BC53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1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A47B72-0E4F-4F13-A7DD-5DE6556C75A8}" type="slidenum">
              <a:rPr lang="en-US" altLang="en-US" smtClean="0"/>
              <a:pPr eaLnBrk="1" hangingPunct="1"/>
              <a:t>22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3346BCE-25D2-401E-917E-B2448568A961}" type="datetime10">
              <a:rPr lang="en-US" smtClean="0"/>
              <a:t>07:01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5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5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5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065D-87CD-41F3-B11F-82B119686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939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4026-B465-49CB-9E16-9F643F9EC4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205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2AE7-3189-4D4E-A545-A04334B3D3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239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07D76-7F0F-4F83-B719-E06BD0A61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763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57E1-3B1F-47EF-A1EB-9837EE42DA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721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D64D0-5805-4ACC-92CC-3A4509EF5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94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EE658-38C9-49BF-B7B1-557B16D384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239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1A0C0-69DC-4124-A34C-6951E1D05A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366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99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1B5E0-F3BC-4BC9-9358-C62C742128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850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0E80-B46C-40F6-BE41-EFBB723AC9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324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D4DE9-055C-4AC9-9BF7-833A9B294B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720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08E4-289A-480C-935D-DDED6AA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134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6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7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6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5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0D26-826A-4B62-A38C-8BCE1396C23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0AF6D-475D-4101-8AC7-A1480DEBB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3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ABAB58-C28E-4D37-AC47-FB2BF326C14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1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D:\Mum\giaoandientuvan 9\kie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4038600"/>
            <a:ext cx="833438" cy="762000"/>
            <a:chOff x="2304" y="1632"/>
            <a:chExt cx="525" cy="480"/>
          </a:xfrm>
        </p:grpSpPr>
        <p:sp>
          <p:nvSpPr>
            <p:cNvPr id="3253" name="Freeform 3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4" name="Freeform 4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5" name="Freeform 5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6" name="Freeform 6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76800" y="5562600"/>
            <a:ext cx="831850" cy="762000"/>
            <a:chOff x="2304" y="1632"/>
            <a:chExt cx="525" cy="480"/>
          </a:xfrm>
        </p:grpSpPr>
        <p:sp>
          <p:nvSpPr>
            <p:cNvPr id="3249" name="Freeform 8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0" name="Freeform 9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1" name="Freeform 10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52" name="Freeform 11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934200" y="1981200"/>
            <a:ext cx="833438" cy="762000"/>
            <a:chOff x="624" y="1632"/>
            <a:chExt cx="525" cy="480"/>
          </a:xfrm>
        </p:grpSpPr>
        <p:sp>
          <p:nvSpPr>
            <p:cNvPr id="3245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6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7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8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066800" y="2590800"/>
            <a:ext cx="831850" cy="762000"/>
            <a:chOff x="624" y="1632"/>
            <a:chExt cx="525" cy="480"/>
          </a:xfrm>
        </p:grpSpPr>
        <p:sp>
          <p:nvSpPr>
            <p:cNvPr id="3241" name="Freeform 1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2" name="Freeform 1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3" name="Freeform 2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4" name="Freeform 2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57400" y="1066800"/>
            <a:ext cx="833438" cy="762000"/>
            <a:chOff x="624" y="1632"/>
            <a:chExt cx="525" cy="480"/>
          </a:xfrm>
        </p:grpSpPr>
        <p:sp>
          <p:nvSpPr>
            <p:cNvPr id="3237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8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9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40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1752600" y="3886200"/>
            <a:ext cx="833438" cy="762000"/>
            <a:chOff x="624" y="1632"/>
            <a:chExt cx="525" cy="480"/>
          </a:xfrm>
        </p:grpSpPr>
        <p:sp>
          <p:nvSpPr>
            <p:cNvPr id="3233" name="Freeform 2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4" name="Freeform 2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5" name="Freeform 3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6" name="Freeform 3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7315200" y="762000"/>
            <a:ext cx="833438" cy="762000"/>
            <a:chOff x="624" y="1632"/>
            <a:chExt cx="525" cy="480"/>
          </a:xfrm>
        </p:grpSpPr>
        <p:sp>
          <p:nvSpPr>
            <p:cNvPr id="3229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0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1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32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62400" y="5562600"/>
            <a:ext cx="833438" cy="762000"/>
            <a:chOff x="624" y="1632"/>
            <a:chExt cx="525" cy="480"/>
          </a:xfrm>
        </p:grpSpPr>
        <p:sp>
          <p:nvSpPr>
            <p:cNvPr id="3225" name="Freeform 3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6" name="Freeform 3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7" name="Freeform 4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8" name="Freeform 4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838200" y="838200"/>
            <a:ext cx="833438" cy="762000"/>
            <a:chOff x="624" y="1632"/>
            <a:chExt cx="525" cy="480"/>
          </a:xfrm>
        </p:grpSpPr>
        <p:sp>
          <p:nvSpPr>
            <p:cNvPr id="3221" name="Freeform 4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2" name="Freeform 4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3" name="Freeform 4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4" name="Freeform 4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3276600" y="4724400"/>
            <a:ext cx="833438" cy="762000"/>
            <a:chOff x="3312" y="1632"/>
            <a:chExt cx="525" cy="480"/>
          </a:xfrm>
        </p:grpSpPr>
        <p:sp>
          <p:nvSpPr>
            <p:cNvPr id="3217" name="Freeform 48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8" name="Freeform 49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9" name="Freeform 50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20" name="Freeform 51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7391400" y="5334000"/>
            <a:ext cx="833438" cy="762000"/>
            <a:chOff x="3312" y="1632"/>
            <a:chExt cx="525" cy="480"/>
          </a:xfrm>
        </p:grpSpPr>
        <p:sp>
          <p:nvSpPr>
            <p:cNvPr id="3213" name="Freeform 5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4" name="Freeform 5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5" name="Freeform 55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6" name="Freeform 5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6019800" y="3962400"/>
            <a:ext cx="831850" cy="762000"/>
            <a:chOff x="672" y="624"/>
            <a:chExt cx="525" cy="480"/>
          </a:xfrm>
        </p:grpSpPr>
        <p:sp>
          <p:nvSpPr>
            <p:cNvPr id="3209" name="Freeform 5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0" name="Freeform 5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1" name="Freeform 6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12" name="Freeform 6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4" name="Group 62"/>
          <p:cNvGrpSpPr>
            <a:grpSpLocks/>
          </p:cNvGrpSpPr>
          <p:nvPr/>
        </p:nvGrpSpPr>
        <p:grpSpPr bwMode="auto">
          <a:xfrm>
            <a:off x="6781800" y="3733800"/>
            <a:ext cx="831850" cy="762000"/>
            <a:chOff x="672" y="624"/>
            <a:chExt cx="525" cy="480"/>
          </a:xfrm>
        </p:grpSpPr>
        <p:sp>
          <p:nvSpPr>
            <p:cNvPr id="3205" name="Freeform 63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6" name="Freeform 64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7" name="Freeform 65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8" name="Freeform 66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5" name="Group 67"/>
          <p:cNvGrpSpPr>
            <a:grpSpLocks/>
          </p:cNvGrpSpPr>
          <p:nvPr/>
        </p:nvGrpSpPr>
        <p:grpSpPr bwMode="auto">
          <a:xfrm>
            <a:off x="762000" y="3733800"/>
            <a:ext cx="833438" cy="762000"/>
            <a:chOff x="672" y="624"/>
            <a:chExt cx="525" cy="480"/>
          </a:xfrm>
        </p:grpSpPr>
        <p:sp>
          <p:nvSpPr>
            <p:cNvPr id="3201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2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3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4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2590800" y="2133600"/>
            <a:ext cx="831850" cy="762000"/>
            <a:chOff x="672" y="624"/>
            <a:chExt cx="525" cy="480"/>
          </a:xfrm>
        </p:grpSpPr>
        <p:sp>
          <p:nvSpPr>
            <p:cNvPr id="3197" name="Freeform 73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8" name="Freeform 74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9" name="Freeform 75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200" name="Freeform 76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7" name="Group 77"/>
          <p:cNvGrpSpPr>
            <a:grpSpLocks/>
          </p:cNvGrpSpPr>
          <p:nvPr/>
        </p:nvGrpSpPr>
        <p:grpSpPr bwMode="auto">
          <a:xfrm>
            <a:off x="6629400" y="5029200"/>
            <a:ext cx="833438" cy="762000"/>
            <a:chOff x="672" y="624"/>
            <a:chExt cx="525" cy="480"/>
          </a:xfrm>
        </p:grpSpPr>
        <p:sp>
          <p:nvSpPr>
            <p:cNvPr id="3193" name="Freeform 7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4" name="Freeform 7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5" name="Freeform 8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6" name="Freeform 8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8" name="Group 82"/>
          <p:cNvGrpSpPr>
            <a:grpSpLocks/>
          </p:cNvGrpSpPr>
          <p:nvPr/>
        </p:nvGrpSpPr>
        <p:grpSpPr bwMode="auto">
          <a:xfrm>
            <a:off x="2438400" y="5486400"/>
            <a:ext cx="833438" cy="762000"/>
            <a:chOff x="672" y="624"/>
            <a:chExt cx="525" cy="480"/>
          </a:xfrm>
        </p:grpSpPr>
        <p:sp>
          <p:nvSpPr>
            <p:cNvPr id="3189" name="Freeform 83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0" name="Freeform 84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1" name="Freeform 85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92" name="Freeform 86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19" name="Group 87"/>
          <p:cNvGrpSpPr>
            <a:grpSpLocks/>
          </p:cNvGrpSpPr>
          <p:nvPr/>
        </p:nvGrpSpPr>
        <p:grpSpPr bwMode="auto">
          <a:xfrm>
            <a:off x="5486400" y="5105400"/>
            <a:ext cx="833438" cy="762000"/>
            <a:chOff x="672" y="624"/>
            <a:chExt cx="525" cy="480"/>
          </a:xfrm>
        </p:grpSpPr>
        <p:sp>
          <p:nvSpPr>
            <p:cNvPr id="3185" name="Freeform 8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6" name="Freeform 8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7" name="Freeform 9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8" name="Freeform 9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0" name="Group 92"/>
          <p:cNvGrpSpPr>
            <a:grpSpLocks/>
          </p:cNvGrpSpPr>
          <p:nvPr/>
        </p:nvGrpSpPr>
        <p:grpSpPr bwMode="auto">
          <a:xfrm>
            <a:off x="2590800" y="457200"/>
            <a:ext cx="831850" cy="762000"/>
            <a:chOff x="2400" y="1968"/>
            <a:chExt cx="525" cy="480"/>
          </a:xfrm>
        </p:grpSpPr>
        <p:sp>
          <p:nvSpPr>
            <p:cNvPr id="3181" name="Freeform 93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2" name="Freeform 94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3" name="Freeform 95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4" name="Freeform 96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1" name="Group 97"/>
          <p:cNvGrpSpPr>
            <a:grpSpLocks/>
          </p:cNvGrpSpPr>
          <p:nvPr/>
        </p:nvGrpSpPr>
        <p:grpSpPr bwMode="auto">
          <a:xfrm>
            <a:off x="3733800" y="914400"/>
            <a:ext cx="831850" cy="762000"/>
            <a:chOff x="2400" y="1968"/>
            <a:chExt cx="525" cy="480"/>
          </a:xfrm>
        </p:grpSpPr>
        <p:sp>
          <p:nvSpPr>
            <p:cNvPr id="3177" name="Freeform 98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8" name="Freeform 99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9" name="Freeform 100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80" name="Freeform 101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2" name="Group 102"/>
          <p:cNvGrpSpPr>
            <a:grpSpLocks/>
          </p:cNvGrpSpPr>
          <p:nvPr/>
        </p:nvGrpSpPr>
        <p:grpSpPr bwMode="auto">
          <a:xfrm>
            <a:off x="5791200" y="2743200"/>
            <a:ext cx="833438" cy="762000"/>
            <a:chOff x="2400" y="1968"/>
            <a:chExt cx="525" cy="480"/>
          </a:xfrm>
        </p:grpSpPr>
        <p:sp>
          <p:nvSpPr>
            <p:cNvPr id="3173" name="Freeform 103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4" name="Freeform 104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5" name="Freeform 105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6" name="Freeform 106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3" name="Group 107"/>
          <p:cNvGrpSpPr>
            <a:grpSpLocks/>
          </p:cNvGrpSpPr>
          <p:nvPr/>
        </p:nvGrpSpPr>
        <p:grpSpPr bwMode="auto">
          <a:xfrm>
            <a:off x="1524000" y="4648200"/>
            <a:ext cx="833438" cy="762000"/>
            <a:chOff x="2400" y="1968"/>
            <a:chExt cx="525" cy="480"/>
          </a:xfrm>
        </p:grpSpPr>
        <p:sp>
          <p:nvSpPr>
            <p:cNvPr id="3169" name="Freeform 108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0" name="Freeform 109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1" name="Freeform 110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72" name="Freeform 111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4" name="Group 112"/>
          <p:cNvGrpSpPr>
            <a:grpSpLocks/>
          </p:cNvGrpSpPr>
          <p:nvPr/>
        </p:nvGrpSpPr>
        <p:grpSpPr bwMode="auto">
          <a:xfrm>
            <a:off x="533400" y="2209800"/>
            <a:ext cx="833438" cy="762000"/>
            <a:chOff x="2400" y="1968"/>
            <a:chExt cx="525" cy="480"/>
          </a:xfrm>
        </p:grpSpPr>
        <p:sp>
          <p:nvSpPr>
            <p:cNvPr id="3165" name="Freeform 113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6" name="Freeform 114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7" name="Freeform 115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8" name="Freeform 116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5" name="Group 117"/>
          <p:cNvGrpSpPr>
            <a:grpSpLocks/>
          </p:cNvGrpSpPr>
          <p:nvPr/>
        </p:nvGrpSpPr>
        <p:grpSpPr bwMode="auto">
          <a:xfrm>
            <a:off x="4648200" y="4343400"/>
            <a:ext cx="833438" cy="762000"/>
            <a:chOff x="2400" y="1968"/>
            <a:chExt cx="525" cy="480"/>
          </a:xfrm>
        </p:grpSpPr>
        <p:sp>
          <p:nvSpPr>
            <p:cNvPr id="3161" name="Freeform 118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2" name="Freeform 119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3" name="Freeform 120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4" name="Freeform 121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6" name="Group 122"/>
          <p:cNvGrpSpPr>
            <a:grpSpLocks/>
          </p:cNvGrpSpPr>
          <p:nvPr/>
        </p:nvGrpSpPr>
        <p:grpSpPr bwMode="auto">
          <a:xfrm>
            <a:off x="3276600" y="3810000"/>
            <a:ext cx="833438" cy="762000"/>
            <a:chOff x="2400" y="1968"/>
            <a:chExt cx="525" cy="480"/>
          </a:xfrm>
        </p:grpSpPr>
        <p:sp>
          <p:nvSpPr>
            <p:cNvPr id="3157" name="Freeform 123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8" name="Freeform 124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9" name="Freeform 125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60" name="Freeform 126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7" name="Group 127"/>
          <p:cNvGrpSpPr>
            <a:grpSpLocks/>
          </p:cNvGrpSpPr>
          <p:nvPr/>
        </p:nvGrpSpPr>
        <p:grpSpPr bwMode="auto">
          <a:xfrm>
            <a:off x="609600" y="5105400"/>
            <a:ext cx="833438" cy="762000"/>
            <a:chOff x="2256" y="672"/>
            <a:chExt cx="525" cy="480"/>
          </a:xfrm>
        </p:grpSpPr>
        <p:sp>
          <p:nvSpPr>
            <p:cNvPr id="3153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4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5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6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8" name="Group 132"/>
          <p:cNvGrpSpPr>
            <a:grpSpLocks/>
          </p:cNvGrpSpPr>
          <p:nvPr/>
        </p:nvGrpSpPr>
        <p:grpSpPr bwMode="auto">
          <a:xfrm>
            <a:off x="2362200" y="2971800"/>
            <a:ext cx="833438" cy="762000"/>
            <a:chOff x="2256" y="672"/>
            <a:chExt cx="525" cy="480"/>
          </a:xfrm>
        </p:grpSpPr>
        <p:sp>
          <p:nvSpPr>
            <p:cNvPr id="3149" name="Freeform 13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0" name="Freeform 13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1" name="Freeform 13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52" name="Freeform 13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29" name="Group 137"/>
          <p:cNvGrpSpPr>
            <a:grpSpLocks/>
          </p:cNvGrpSpPr>
          <p:nvPr/>
        </p:nvGrpSpPr>
        <p:grpSpPr bwMode="auto">
          <a:xfrm>
            <a:off x="6019800" y="457200"/>
            <a:ext cx="831850" cy="762000"/>
            <a:chOff x="2256" y="672"/>
            <a:chExt cx="525" cy="480"/>
          </a:xfrm>
        </p:grpSpPr>
        <p:sp>
          <p:nvSpPr>
            <p:cNvPr id="3145" name="Freeform 13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6" name="Freeform 13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7" name="Freeform 14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8" name="Freeform 14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30" name="Group 142"/>
          <p:cNvGrpSpPr>
            <a:grpSpLocks/>
          </p:cNvGrpSpPr>
          <p:nvPr/>
        </p:nvGrpSpPr>
        <p:grpSpPr bwMode="auto">
          <a:xfrm>
            <a:off x="4953000" y="762000"/>
            <a:ext cx="833438" cy="762000"/>
            <a:chOff x="2256" y="672"/>
            <a:chExt cx="525" cy="480"/>
          </a:xfrm>
        </p:grpSpPr>
        <p:sp>
          <p:nvSpPr>
            <p:cNvPr id="3141" name="Freeform 14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2" name="Freeform 14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3" name="Freeform 14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4" name="Freeform 14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31" name="Group 147"/>
          <p:cNvGrpSpPr>
            <a:grpSpLocks/>
          </p:cNvGrpSpPr>
          <p:nvPr/>
        </p:nvGrpSpPr>
        <p:grpSpPr bwMode="auto">
          <a:xfrm>
            <a:off x="7924800" y="1981200"/>
            <a:ext cx="831850" cy="762000"/>
            <a:chOff x="2256" y="672"/>
            <a:chExt cx="525" cy="480"/>
          </a:xfrm>
        </p:grpSpPr>
        <p:sp>
          <p:nvSpPr>
            <p:cNvPr id="3137" name="Freeform 14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8" name="Freeform 14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9" name="Freeform 15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40" name="Freeform 15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80" name="Group 152"/>
          <p:cNvGrpSpPr>
            <a:grpSpLocks/>
          </p:cNvGrpSpPr>
          <p:nvPr/>
        </p:nvGrpSpPr>
        <p:grpSpPr bwMode="auto">
          <a:xfrm>
            <a:off x="5105400" y="1828800"/>
            <a:ext cx="833438" cy="762000"/>
            <a:chOff x="2256" y="672"/>
            <a:chExt cx="525" cy="480"/>
          </a:xfrm>
        </p:grpSpPr>
        <p:sp>
          <p:nvSpPr>
            <p:cNvPr id="3133" name="Freeform 15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4" name="Freeform 15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5" name="Freeform 15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6" name="Freeform 15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81" name="Group 157"/>
          <p:cNvGrpSpPr>
            <a:grpSpLocks/>
          </p:cNvGrpSpPr>
          <p:nvPr/>
        </p:nvGrpSpPr>
        <p:grpSpPr bwMode="auto">
          <a:xfrm>
            <a:off x="8001000" y="4038600"/>
            <a:ext cx="833438" cy="762000"/>
            <a:chOff x="2256" y="672"/>
            <a:chExt cx="525" cy="480"/>
          </a:xfrm>
        </p:grpSpPr>
        <p:sp>
          <p:nvSpPr>
            <p:cNvPr id="3129" name="Freeform 15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0" name="Freeform 15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1" name="Freeform 16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32" name="Freeform 16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82" name="Group 167"/>
          <p:cNvGrpSpPr>
            <a:grpSpLocks/>
          </p:cNvGrpSpPr>
          <p:nvPr/>
        </p:nvGrpSpPr>
        <p:grpSpPr bwMode="auto">
          <a:xfrm>
            <a:off x="4495800" y="2895600"/>
            <a:ext cx="831850" cy="762000"/>
            <a:chOff x="672" y="624"/>
            <a:chExt cx="525" cy="480"/>
          </a:xfrm>
        </p:grpSpPr>
        <p:sp>
          <p:nvSpPr>
            <p:cNvPr id="3125" name="Freeform 1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6" name="Freeform 1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7" name="Freeform 1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8" name="Freeform 1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87" name="Group 172"/>
          <p:cNvGrpSpPr>
            <a:grpSpLocks/>
          </p:cNvGrpSpPr>
          <p:nvPr/>
        </p:nvGrpSpPr>
        <p:grpSpPr bwMode="auto">
          <a:xfrm>
            <a:off x="5105400" y="3429000"/>
            <a:ext cx="833438" cy="762000"/>
            <a:chOff x="2400" y="1968"/>
            <a:chExt cx="525" cy="480"/>
          </a:xfrm>
        </p:grpSpPr>
        <p:sp>
          <p:nvSpPr>
            <p:cNvPr id="3121" name="Freeform 173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2" name="Freeform 174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3" name="Freeform 175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4" name="Freeform 176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92" name="Group 177"/>
          <p:cNvGrpSpPr>
            <a:grpSpLocks/>
          </p:cNvGrpSpPr>
          <p:nvPr/>
        </p:nvGrpSpPr>
        <p:grpSpPr bwMode="auto">
          <a:xfrm>
            <a:off x="4191000" y="2286000"/>
            <a:ext cx="833438" cy="762000"/>
            <a:chOff x="2256" y="672"/>
            <a:chExt cx="525" cy="480"/>
          </a:xfrm>
        </p:grpSpPr>
        <p:sp>
          <p:nvSpPr>
            <p:cNvPr id="3117" name="Freeform 17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18" name="Freeform 17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19" name="Freeform 18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20" name="Freeform 18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  <p:grpSp>
        <p:nvGrpSpPr>
          <p:cNvPr id="71697" name="Group 182"/>
          <p:cNvGrpSpPr>
            <a:grpSpLocks/>
          </p:cNvGrpSpPr>
          <p:nvPr/>
        </p:nvGrpSpPr>
        <p:grpSpPr bwMode="auto">
          <a:xfrm>
            <a:off x="7924800" y="4953000"/>
            <a:ext cx="831850" cy="762000"/>
            <a:chOff x="2256" y="672"/>
            <a:chExt cx="525" cy="480"/>
          </a:xfrm>
        </p:grpSpPr>
        <p:sp>
          <p:nvSpPr>
            <p:cNvPr id="3113" name="Freeform 18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14" name="Freeform 18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15" name="Freeform 18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  <p:sp>
          <p:nvSpPr>
            <p:cNvPr id="3116" name="Freeform 18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vi-VN" altLang="en-US" sz="3200"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5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0" fill="hold"/>
                                        <p:tgtEl>
                                          <p:spTgt spid="7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0" fill="hold"/>
                                        <p:tgtEl>
                                          <p:spTgt spid="7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3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3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3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3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3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0" y="260648"/>
            <a:ext cx="9326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66FF"/>
                </a:solidFill>
              </a:rPr>
              <a:t>      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1/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Hoàn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cảnh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cô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đơn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tội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nghiệp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6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36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11518" y="1761058"/>
            <a:ext cx="3964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smtClean="0">
                <a:solidFill>
                  <a:srgbClr val="FF3300"/>
                </a:solidFill>
                <a:latin typeface="Times New Roman" pitchFamily="18" charset="0"/>
              </a:rPr>
              <a:t>*</a:t>
            </a:r>
            <a:r>
              <a:rPr lang="en-US" altLang="en-US" sz="3200" b="1" u="sng" dirty="0" err="1" smtClean="0">
                <a:solidFill>
                  <a:srgbClr val="FF3300"/>
                </a:solidFill>
                <a:latin typeface="Times New Roman" pitchFamily="18" charset="0"/>
              </a:rPr>
              <a:t>Không</a:t>
            </a:r>
            <a:r>
              <a:rPr lang="en-US" altLang="en-US" sz="3200" b="1" u="sng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3300"/>
                </a:solidFill>
                <a:latin typeface="Times New Roman" pitchFamily="18" charset="0"/>
              </a:rPr>
              <a:t>gian</a:t>
            </a:r>
            <a:r>
              <a:rPr lang="en-US" altLang="en-US" sz="3200" b="1" u="sng" dirty="0" smtClean="0">
                <a:solidFill>
                  <a:srgbClr val="FF33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43713" y="2352896"/>
            <a:ext cx="51725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80808"/>
                </a:solidFill>
                <a:latin typeface="Times New Roman" pitchFamily="18" charset="0"/>
              </a:rPr>
              <a:t>- Non </a:t>
            </a:r>
            <a:r>
              <a:rPr lang="en-US" altLang="en-US" sz="3200" dirty="0" err="1" smtClean="0">
                <a:solidFill>
                  <a:srgbClr val="080808"/>
                </a:solidFill>
                <a:latin typeface="Times New Roman" pitchFamily="18" charset="0"/>
              </a:rPr>
              <a:t>xa</a:t>
            </a:r>
            <a:r>
              <a:rPr lang="en-US" altLang="en-US" sz="3200" dirty="0" smtClean="0">
                <a:solidFill>
                  <a:srgbClr val="080808"/>
                </a:solidFill>
                <a:latin typeface="Times New Roman" pitchFamily="18" charset="0"/>
              </a:rPr>
              <a:t> - </a:t>
            </a:r>
            <a:r>
              <a:rPr lang="en-US" altLang="en-US" sz="3200" dirty="0" err="1" smtClean="0">
                <a:solidFill>
                  <a:srgbClr val="080808"/>
                </a:solidFill>
                <a:latin typeface="Times New Roman" pitchFamily="18" charset="0"/>
              </a:rPr>
              <a:t>Trăng</a:t>
            </a:r>
            <a:r>
              <a:rPr lang="en-US" altLang="en-US" sz="3200" dirty="0" smtClean="0">
                <a:solidFill>
                  <a:srgbClr val="080808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80808"/>
                </a:solidFill>
                <a:latin typeface="Times New Roman" pitchFamily="18" charset="0"/>
              </a:rPr>
              <a:t>gần</a:t>
            </a:r>
            <a:endParaRPr lang="en-US" altLang="en-US" sz="3200" dirty="0" smtClean="0">
              <a:solidFill>
                <a:srgbClr val="080808"/>
              </a:solidFill>
              <a:latin typeface="Times New Roman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343713" y="3023418"/>
            <a:ext cx="66389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Cát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vàng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cồn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nọ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bụi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hồng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dặm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itchFamily="18" charset="0"/>
              </a:rPr>
              <a:t>kia</a:t>
            </a:r>
            <a:endParaRPr lang="en-US" altLang="en-US" sz="3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02804" y="4917351"/>
            <a:ext cx="21024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Nghệ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thuật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: 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đối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miêu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tả</a:t>
            </a:r>
            <a:endParaRPr lang="en-US" altLang="en-US" sz="3200" dirty="0" smtClean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915816" y="5217432"/>
            <a:ext cx="576064" cy="115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910631" y="4917351"/>
            <a:ext cx="42915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66FF"/>
                </a:solidFill>
                <a:latin typeface="Times New Roman" pitchFamily="18" charset="0"/>
              </a:rPr>
              <a:t>Cảnh đẹp nên thơ, không gian mênh mông bát ngát, vắng vẻ</a:t>
            </a:r>
          </a:p>
        </p:txBody>
      </p:sp>
    </p:spTree>
    <p:extLst>
      <p:ext uri="{BB962C8B-B14F-4D97-AF65-F5344CB8AC3E}">
        <p14:creationId xmlns:p14="http://schemas.microsoft.com/office/powerpoint/2010/main" val="307284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/>
      <p:bldP spid="10" grpId="0"/>
      <p:bldP spid="11" grpId="0"/>
      <p:bldP spid="15" grpId="0"/>
      <p:bldP spid="16" grpId="0"/>
      <p:bldP spid="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-52311" y="141989"/>
            <a:ext cx="91120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1/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Hoàn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cảnh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cô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đơn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tội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nghiệp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0477" y="730551"/>
            <a:ext cx="251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endParaRPr lang="en-US" alt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180224" y="827449"/>
            <a:ext cx="4362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“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mây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sớm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đèn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khuya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-131537" y="3282146"/>
            <a:ext cx="5715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</a:rPr>
              <a:t>                             “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</a:rPr>
              <a:t>Bẽ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</a:rPr>
              <a:t>bàng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</a:rPr>
              <a:t>”,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</a:rPr>
              <a:t>“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Nửa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tình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nửa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cảnh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như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tấm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lòng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.”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02464" y="2824946"/>
            <a:ext cx="2901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* </a:t>
            </a:r>
            <a:r>
              <a:rPr lang="en-US" altLang="en-US" sz="2800" b="1" u="sng" dirty="0" err="1">
                <a:solidFill>
                  <a:srgbClr val="FF3300"/>
                </a:solidFill>
                <a:latin typeface="Times New Roman" pitchFamily="18" charset="0"/>
              </a:rPr>
              <a:t>Tâm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3300"/>
                </a:solidFill>
                <a:latin typeface="Times New Roman" pitchFamily="18" charset="0"/>
              </a:rPr>
              <a:t>trạng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60517" y="5767037"/>
            <a:ext cx="2514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775117" y="5767037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cảnh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ngụ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tình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12055" y="1548837"/>
            <a:ext cx="50460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=&gt;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Vòng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</a:rPr>
              <a:t>thời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</a:rPr>
              <a:t>gian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</a:rPr>
              <a:t>tuần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hoàn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</a:rPr>
              <a:t>khép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</a:rPr>
              <a:t>kín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</a:rPr>
              <a:t>.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1796" y="4903793"/>
            <a:ext cx="50236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=&gt;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chán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nản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buồn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tủi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cô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đơn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25" name="Diagram 32"/>
          <p:cNvGrpSpPr>
            <a:grpSpLocks/>
          </p:cNvGrpSpPr>
          <p:nvPr/>
        </p:nvGrpSpPr>
        <p:grpSpPr bwMode="auto">
          <a:xfrm rot="19632854">
            <a:off x="4997292" y="1836110"/>
            <a:ext cx="3916486" cy="3683001"/>
            <a:chOff x="1608" y="738"/>
            <a:chExt cx="2544" cy="2550"/>
          </a:xfrm>
        </p:grpSpPr>
        <p:sp>
          <p:nvSpPr>
            <p:cNvPr id="26" name="_s2052"/>
            <p:cNvSpPr>
              <a:spLocks noChangeArrowheads="1" noTextEdit="1"/>
            </p:cNvSpPr>
            <p:nvPr/>
          </p:nvSpPr>
          <p:spPr bwMode="auto">
            <a:xfrm rot="19174">
              <a:off x="1883" y="738"/>
              <a:ext cx="1862" cy="1731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_s2053"/>
            <p:cNvSpPr>
              <a:spLocks noChangeArrowheads="1" noTextEdit="1"/>
            </p:cNvSpPr>
            <p:nvPr/>
          </p:nvSpPr>
          <p:spPr bwMode="auto">
            <a:xfrm rot="5400000">
              <a:off x="2421" y="1151"/>
              <a:ext cx="1731" cy="1730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_s2054"/>
            <p:cNvSpPr>
              <a:spLocks noChangeArrowheads="1" noTextEdit="1"/>
            </p:cNvSpPr>
            <p:nvPr/>
          </p:nvSpPr>
          <p:spPr bwMode="auto">
            <a:xfrm rot="10800000">
              <a:off x="2015" y="1557"/>
              <a:ext cx="1730" cy="1731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_s2055"/>
            <p:cNvSpPr>
              <a:spLocks noChangeArrowheads="1" noTextEdit="1"/>
            </p:cNvSpPr>
            <p:nvPr/>
          </p:nvSpPr>
          <p:spPr bwMode="auto">
            <a:xfrm rot="16200000">
              <a:off x="1607" y="1151"/>
              <a:ext cx="1731" cy="1730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_s2056"/>
            <p:cNvSpPr>
              <a:spLocks noChangeArrowheads="1"/>
            </p:cNvSpPr>
            <p:nvPr/>
          </p:nvSpPr>
          <p:spPr bwMode="auto">
            <a:xfrm rot="1976094">
              <a:off x="3279" y="1036"/>
              <a:ext cx="652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Mây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Arial" charset="0"/>
                </a:rPr>
                <a:t>sớm</a:t>
              </a:r>
            </a:p>
          </p:txBody>
        </p:sp>
        <p:sp>
          <p:nvSpPr>
            <p:cNvPr id="31" name="_s2057"/>
            <p:cNvSpPr>
              <a:spLocks noChangeArrowheads="1"/>
            </p:cNvSpPr>
            <p:nvPr/>
          </p:nvSpPr>
          <p:spPr bwMode="auto">
            <a:xfrm rot="1976094">
              <a:off x="1768" y="2477"/>
              <a:ext cx="652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6600"/>
                  </a:solidFill>
                  <a:latin typeface="Arial" charset="0"/>
                </a:rPr>
                <a:t>Mây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6600"/>
                  </a:solidFill>
                  <a:latin typeface="Arial" charset="0"/>
                </a:rPr>
                <a:t>sớm</a:t>
              </a:r>
              <a:endParaRPr lang="en-US" altLang="en-US" sz="2800" b="1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32" name="_s2058"/>
            <p:cNvSpPr>
              <a:spLocks noChangeArrowheads="1"/>
            </p:cNvSpPr>
            <p:nvPr/>
          </p:nvSpPr>
          <p:spPr bwMode="auto">
            <a:xfrm rot="1976094">
              <a:off x="1723" y="974"/>
              <a:ext cx="652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6600CC"/>
                  </a:solidFill>
                  <a:effectLst/>
                  <a:latin typeface="Arial" charset="0"/>
                </a:rPr>
                <a:t>Đèn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6600CC"/>
                  </a:solidFill>
                  <a:effectLst/>
                  <a:latin typeface="Arial" charset="0"/>
                </a:rPr>
                <a:t>khuya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_s2059"/>
            <p:cNvSpPr>
              <a:spLocks noChangeArrowheads="1"/>
            </p:cNvSpPr>
            <p:nvPr/>
          </p:nvSpPr>
          <p:spPr bwMode="auto">
            <a:xfrm rot="1976094">
              <a:off x="3342" y="2475"/>
              <a:ext cx="652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6600CC"/>
                  </a:solidFill>
                  <a:effectLst/>
                  <a:latin typeface="Arial" charset="0"/>
                </a:rPr>
                <a:t>Đèn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smtClean="0">
                  <a:ln>
                    <a:noFill/>
                  </a:ln>
                  <a:solidFill>
                    <a:srgbClr val="6600CC"/>
                  </a:solidFill>
                  <a:effectLst/>
                  <a:latin typeface="Arial" charset="0"/>
                </a:rPr>
                <a:t>khuya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438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-209193" y="0"/>
            <a:ext cx="6067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66FF"/>
                </a:solidFill>
              </a:rPr>
              <a:t>     2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/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Nỗi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nhớ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21" name="_s2056"/>
          <p:cNvSpPr>
            <a:spLocks noChangeArrowheads="1"/>
          </p:cNvSpPr>
          <p:nvPr/>
        </p:nvSpPr>
        <p:spPr bwMode="auto">
          <a:xfrm>
            <a:off x="4810272" y="4426964"/>
            <a:ext cx="1003753" cy="9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669224" y="615134"/>
            <a:ext cx="41410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3366FF"/>
                </a:solidFill>
              </a:rPr>
              <a:t>* </a:t>
            </a:r>
            <a:r>
              <a:rPr lang="en-US" altLang="en-US" sz="3200" b="1" u="sng" dirty="0" err="1" smtClean="0">
                <a:solidFill>
                  <a:srgbClr val="3366FF"/>
                </a:solidFill>
              </a:rPr>
              <a:t>Nhớ</a:t>
            </a:r>
            <a:r>
              <a:rPr lang="en-US" altLang="en-US" sz="3200" b="1" u="sng" dirty="0" smtClean="0">
                <a:solidFill>
                  <a:srgbClr val="3366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3366FF"/>
                </a:solidFill>
              </a:rPr>
              <a:t>người</a:t>
            </a:r>
            <a:r>
              <a:rPr lang="en-US" altLang="en-US" sz="3200" b="1" u="sng" dirty="0">
                <a:solidFill>
                  <a:srgbClr val="3366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3366FF"/>
                </a:solidFill>
              </a:rPr>
              <a:t>yêu</a:t>
            </a:r>
            <a:r>
              <a:rPr lang="en-US" altLang="en-US" sz="3200" b="1" u="sng" dirty="0">
                <a:solidFill>
                  <a:srgbClr val="3366FF"/>
                </a:solidFill>
              </a:rPr>
              <a:t>: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1" y="1143369"/>
            <a:ext cx="4475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Dưới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nguyệt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chén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đồng</a:t>
            </a:r>
            <a:endParaRPr lang="en-US" altLang="en-US" sz="32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614255" y="1117759"/>
            <a:ext cx="4595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  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thề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nguyền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hẹn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ước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.</a:t>
            </a:r>
            <a:endParaRPr lang="en-US" altLang="en-US" sz="32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81698" y="2421082"/>
            <a:ext cx="3320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Bản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thân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bơ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vơ</a:t>
            </a:r>
            <a:endParaRPr lang="en-US" altLang="en-US" sz="32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4060274" y="2364595"/>
            <a:ext cx="5288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“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Tấm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son”, “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bao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giờ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phai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-3295" y="1816322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Rày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trông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mai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chờ</a:t>
            </a:r>
            <a:endParaRPr lang="en-US" altLang="en-US" sz="32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4788931" y="1682587"/>
            <a:ext cx="4559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chờ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đợi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tin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tức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66FF"/>
                </a:solidFill>
                <a:latin typeface="Times New Roman" pitchFamily="18" charset="0"/>
              </a:rPr>
              <a:t>nàng</a:t>
            </a:r>
            <a:r>
              <a:rPr lang="en-US" altLang="en-US" sz="3200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1275364" y="4547788"/>
            <a:ext cx="5672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</a:rPr>
              <a:t>=&gt;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chung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</a:rPr>
              <a:t>thuỷ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4241153" y="1416653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3" name="Right Arrow 42"/>
          <p:cNvSpPr/>
          <p:nvPr/>
        </p:nvSpPr>
        <p:spPr>
          <a:xfrm>
            <a:off x="3797328" y="2024782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4" name="Right Arrow 43"/>
          <p:cNvSpPr/>
          <p:nvPr/>
        </p:nvSpPr>
        <p:spPr>
          <a:xfrm>
            <a:off x="3408965" y="2713469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46108" y="3266213"/>
            <a:ext cx="3203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Nghệ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thuật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liên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tưởng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ẩn</a:t>
            </a:r>
            <a:r>
              <a:rPr lang="en-US" altLang="en-US" sz="32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3366FF"/>
                </a:solidFill>
                <a:latin typeface="Times New Roman" pitchFamily="18" charset="0"/>
              </a:rPr>
              <a:t>dụ</a:t>
            </a:r>
            <a:endParaRPr lang="en-US" altLang="en-US" sz="3200" dirty="0" smtClean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402200" y="3658826"/>
            <a:ext cx="576064" cy="115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016977" y="3342478"/>
            <a:ext cx="52093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Đau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xót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khi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nhớ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về</a:t>
            </a:r>
            <a:r>
              <a:rPr lang="en-US" altLang="en-US" sz="3200" dirty="0" smtClean="0">
                <a:solidFill>
                  <a:srgbClr val="0066FF"/>
                </a:solidFill>
                <a:latin typeface="Times New Roman" pitchFamily="18" charset="0"/>
              </a:rPr>
              <a:t> Kim </a:t>
            </a:r>
            <a:r>
              <a:rPr lang="en-US" altLang="en-US" sz="3200" dirty="0" err="1" smtClean="0">
                <a:solidFill>
                  <a:srgbClr val="0066FF"/>
                </a:solidFill>
                <a:latin typeface="Times New Roman" pitchFamily="18" charset="0"/>
              </a:rPr>
              <a:t>Trọng</a:t>
            </a:r>
            <a:endParaRPr lang="en-US" altLang="en-US" sz="3200" dirty="0" smtClean="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18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3" grpId="0" animBg="1"/>
      <p:bldP spid="44" grpId="0" animBg="1"/>
      <p:bldP spid="20" grpId="0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-413529" y="-19815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66FF"/>
                </a:solidFill>
              </a:rPr>
              <a:t>     2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/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Nỗi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nhớ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21" name="_s2056"/>
          <p:cNvSpPr>
            <a:spLocks noChangeArrowheads="1"/>
          </p:cNvSpPr>
          <p:nvPr/>
        </p:nvSpPr>
        <p:spPr bwMode="auto">
          <a:xfrm>
            <a:off x="4810272" y="4426964"/>
            <a:ext cx="1003753" cy="9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172431" y="503175"/>
            <a:ext cx="3427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3366FF"/>
                </a:solidFill>
              </a:rPr>
              <a:t>* </a:t>
            </a:r>
            <a:r>
              <a:rPr lang="en-US" altLang="en-US" sz="2800" b="1" u="sng" dirty="0" err="1" smtClean="0">
                <a:solidFill>
                  <a:srgbClr val="3366FF"/>
                </a:solidFill>
              </a:rPr>
              <a:t>Nhớ</a:t>
            </a:r>
            <a:r>
              <a:rPr lang="en-US" altLang="en-US" sz="2800" b="1" u="sng" dirty="0" smtClean="0">
                <a:solidFill>
                  <a:srgbClr val="3366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3366FF"/>
                </a:solidFill>
              </a:rPr>
              <a:t>người</a:t>
            </a:r>
            <a:r>
              <a:rPr lang="en-US" altLang="en-US" sz="2800" b="1" u="sng" dirty="0">
                <a:solidFill>
                  <a:srgbClr val="3366FF"/>
                </a:solidFill>
              </a:rPr>
              <a:t> </a:t>
            </a:r>
            <a:r>
              <a:rPr lang="en-US" altLang="en-US" sz="2800" b="1" u="sng" dirty="0" err="1">
                <a:solidFill>
                  <a:srgbClr val="3366FF"/>
                </a:solidFill>
              </a:rPr>
              <a:t>yêu</a:t>
            </a:r>
            <a:r>
              <a:rPr lang="en-US" altLang="en-US" sz="2800" b="1" u="sng" dirty="0">
                <a:solidFill>
                  <a:srgbClr val="3366FF"/>
                </a:solidFill>
              </a:rPr>
              <a:t>: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3491880" y="531247"/>
            <a:ext cx="426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/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tình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chung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thuỷ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72430" y="1227799"/>
            <a:ext cx="3589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smtClean="0">
                <a:solidFill>
                  <a:srgbClr val="0066FF"/>
                </a:solidFill>
              </a:rPr>
              <a:t>*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Nhớ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>
                <a:solidFill>
                  <a:srgbClr val="0066FF"/>
                </a:solidFill>
              </a:rPr>
              <a:t>cha </a:t>
            </a:r>
            <a:r>
              <a:rPr lang="en-US" altLang="en-US" sz="2800" b="1" u="sng" dirty="0" err="1">
                <a:solidFill>
                  <a:srgbClr val="0066FF"/>
                </a:solidFill>
              </a:rPr>
              <a:t>mẹ</a:t>
            </a:r>
            <a:r>
              <a:rPr lang="en-US" altLang="en-US" sz="2800" b="1" u="sng" dirty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79512" y="1835447"/>
            <a:ext cx="407539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Xót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tựa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cửa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hôm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mai</a:t>
            </a:r>
            <a:endParaRPr lang="en-US" altLang="en-US" sz="2800" dirty="0">
              <a:solidFill>
                <a:srgbClr val="0066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Quạt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nồng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ấp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lạnh</a:t>
            </a:r>
            <a:endParaRPr lang="en-US" altLang="en-US" sz="28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Sân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Lai,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gốc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tử</a:t>
            </a:r>
            <a:endParaRPr lang="en-US" altLang="en-US" sz="28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4902791" y="1893352"/>
            <a:ext cx="426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Sớm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hôm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mong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chờ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con</a:t>
            </a:r>
            <a:endParaRPr lang="en-US" altLang="en-US" sz="28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6324" y="4444271"/>
            <a:ext cx="4289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endParaRPr lang="en-US" altLang="en-US" sz="2800" dirty="0">
              <a:solidFill>
                <a:srgbClr val="0066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4733613" y="3045167"/>
            <a:ext cx="24898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Xót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, lo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lắng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4137224" y="2124899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5" name="Right Arrow 44"/>
          <p:cNvSpPr/>
          <p:nvPr/>
        </p:nvSpPr>
        <p:spPr>
          <a:xfrm>
            <a:off x="4049943" y="2685727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4137224" y="4419228"/>
            <a:ext cx="4467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65362" y="2505147"/>
            <a:ext cx="5163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Ai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phụng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itchFamily="18" charset="0"/>
              </a:rPr>
              <a:t>dưỡng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itchFamily="18" charset="0"/>
              </a:rPr>
              <a:t> cha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mẹ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2853" y="3230467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53106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/>
      <p:bldP spid="31" grpId="0"/>
      <p:bldP spid="38" grpId="0"/>
      <p:bldP spid="27" grpId="0"/>
      <p:bldP spid="28" grpId="0"/>
      <p:bldP spid="29" grpId="0"/>
      <p:bldP spid="30" grpId="0"/>
      <p:bldP spid="40" grpId="0"/>
      <p:bldP spid="42" grpId="0" animBg="1"/>
      <p:bldP spid="45" grpId="0" animBg="1"/>
      <p:bldP spid="19" grpId="0"/>
      <p:bldP spid="2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_s2056"/>
          <p:cNvSpPr>
            <a:spLocks noChangeArrowheads="1"/>
          </p:cNvSpPr>
          <p:nvPr/>
        </p:nvSpPr>
        <p:spPr bwMode="auto">
          <a:xfrm>
            <a:off x="4810272" y="4426964"/>
            <a:ext cx="1003753" cy="9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-396552" y="9003"/>
            <a:ext cx="58326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66FF"/>
                </a:solidFill>
              </a:rPr>
              <a:t>     3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/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Tâm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trạng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32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3275856" y="593778"/>
            <a:ext cx="6036807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trông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cửa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bể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chiều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hôm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Thuyền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ai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thấp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thoáng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cánh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buồm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trông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ngọn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mới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sa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Hoa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trôi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man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mác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là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về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đâu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trông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nội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cỏ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rầu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rầu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Chân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mây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mặt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đất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môt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màu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xanh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xanh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trông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gió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cuốn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mặt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duềnh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Ầm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ầm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tiếng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sóng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kêu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quanh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ghế</a:t>
            </a:r>
            <a:r>
              <a:rPr lang="en-US" altLang="en-US" sz="28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itchFamily="18" charset="0"/>
              </a:rPr>
              <a:t>ngồi</a:t>
            </a:r>
            <a:r>
              <a:rPr lang="en-US" altLang="en-US" sz="2800" dirty="0">
                <a:solidFill>
                  <a:srgbClr val="0066FF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FF"/>
              </a:solidFill>
            </a:endParaRPr>
          </a:p>
        </p:txBody>
      </p:sp>
      <p:sp>
        <p:nvSpPr>
          <p:cNvPr id="10" name="Rectangle 27"/>
          <p:cNvSpPr txBox="1">
            <a:spLocks noChangeArrowheads="1"/>
          </p:cNvSpPr>
          <p:nvPr/>
        </p:nvSpPr>
        <p:spPr>
          <a:xfrm>
            <a:off x="-388745" y="741723"/>
            <a:ext cx="3706625" cy="352839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altLang="en-US" sz="2800" b="1" kern="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kern="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kern="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altLang="en-US" sz="2800" b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kern="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2800" b="1" kern="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kern="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0892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_s2056"/>
          <p:cNvSpPr>
            <a:spLocks noChangeArrowheads="1"/>
          </p:cNvSpPr>
          <p:nvPr/>
        </p:nvSpPr>
        <p:spPr bwMode="auto">
          <a:xfrm>
            <a:off x="4810272" y="4426964"/>
            <a:ext cx="1003753" cy="9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0" y="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66FF"/>
                </a:solidFill>
              </a:rPr>
              <a:t>3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/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Tâm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trạng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8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28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7429" y="633169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Cánh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buồm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xa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xa</a:t>
            </a:r>
            <a:endParaRPr lang="en-US" altLang="en-US" sz="28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723852" y="686431"/>
            <a:ext cx="4815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nhớ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về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quê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hương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gia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đình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7429" y="1278936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Hoa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trôi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man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mác</a:t>
            </a:r>
            <a:endParaRPr lang="en-US" altLang="en-US" sz="28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725416" y="1321861"/>
            <a:ext cx="4595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nỗi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về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kiếp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trôi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nổi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7429" y="1991572"/>
            <a:ext cx="3152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Nội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cỏ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chân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mây</a:t>
            </a:r>
            <a:endParaRPr lang="en-US" altLang="en-US" sz="28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723852" y="2003478"/>
            <a:ext cx="5133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cuộc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sống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tẻ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nhạt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vô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vị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héo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tàn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4538" y="2722534"/>
            <a:ext cx="3355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-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Ầm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ầm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tiếng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sóng</a:t>
            </a:r>
            <a:endParaRPr lang="en-US" altLang="en-US" sz="28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652174" y="2712166"/>
            <a:ext cx="5491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nỗi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itchFamily="18" charset="0"/>
              </a:rPr>
              <a:t>sợ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3366FF"/>
                </a:solidFill>
                <a:latin typeface="Times New Roman" pitchFamily="18" charset="0"/>
              </a:rPr>
              <a:t>khủng</a:t>
            </a:r>
            <a:r>
              <a:rPr lang="en-US" altLang="en-US" sz="2800" dirty="0" smtClean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khiếp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hãi</a:t>
            </a:r>
            <a:r>
              <a:rPr lang="en-US" altLang="en-US" sz="2800" dirty="0">
                <a:solidFill>
                  <a:srgbClr val="3366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3366FF"/>
                </a:solidFill>
                <a:latin typeface="Times New Roman" pitchFamily="18" charset="0"/>
              </a:rPr>
              <a:t>hùng</a:t>
            </a:r>
            <a:endParaRPr lang="en-US" altLang="en-US" sz="28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3184122" y="869413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174668" y="1454212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174668" y="2294685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3174668" y="2910553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9786" y="4040149"/>
            <a:ext cx="2893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5582" y="410423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Nỗi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buồn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đơn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xót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xa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bế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tắc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tuyệt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vọng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chứa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tầng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tầng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lòng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Kiều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240165" y="4303924"/>
            <a:ext cx="468052" cy="15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2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4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11560" y="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/>
              <a:t>:  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07504" y="1384995"/>
            <a:ext cx="885698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4" name="Picture 3" descr="CAKEMV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93" y="3424507"/>
            <a:ext cx="1505225" cy="162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_nature(122)16978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06" y="1501026"/>
            <a:ext cx="2133600" cy="17526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ahha_ParadiseBacGia6483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06" y="5058031"/>
            <a:ext cx="2286000" cy="17526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" descr="Set-05a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02299">
            <a:off x="5578511" y="2675175"/>
            <a:ext cx="7000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Set-05a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03">
            <a:off x="5561148" y="5098468"/>
            <a:ext cx="7000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Set-05b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1560">
            <a:off x="2585879" y="5202014"/>
            <a:ext cx="6096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4" descr="Set-05b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966">
            <a:off x="2569335" y="2674317"/>
            <a:ext cx="6096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5" descr="CA7HLGK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89" y="3148268"/>
            <a:ext cx="2133600" cy="17526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72" y="3148268"/>
            <a:ext cx="20574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02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11560" y="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/>
              <a:t>:  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07504" y="1384995"/>
            <a:ext cx="885698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24869" y="1398851"/>
            <a:ext cx="7924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Diễn biến tâm trạng của Kiều</a:t>
            </a: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28600" y="5877272"/>
            <a:ext cx="3276600" cy="838200"/>
          </a:xfrm>
          <a:prstGeom prst="rect">
            <a:avLst/>
          </a:prstGeom>
          <a:gradFill rotWithShape="1">
            <a:gsLst>
              <a:gs pos="0">
                <a:srgbClr val="CC9900">
                  <a:gamma/>
                  <a:shade val="46275"/>
                  <a:invGamma/>
                </a:srgbClr>
              </a:gs>
              <a:gs pos="50000">
                <a:srgbClr val="CC9900">
                  <a:alpha val="74001"/>
                </a:srgbClr>
              </a:gs>
              <a:gs pos="100000">
                <a:srgbClr val="CC99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 b="1">
                <a:solidFill>
                  <a:schemeClr val="tx1"/>
                </a:solidFill>
                <a:sym typeface="Symbol" pitchFamily="18" charset="2"/>
              </a:rPr>
              <a:t>Cô đơn buồn tủi</a:t>
            </a:r>
            <a:endParaRPr lang="en-US" altLang="en-US" sz="2000" b="1" i="1" u="sng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844005" y="4534127"/>
            <a:ext cx="611282" cy="2524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03648" y="4786599"/>
            <a:ext cx="2880320" cy="838200"/>
          </a:xfrm>
          <a:prstGeom prst="rect">
            <a:avLst/>
          </a:prstGeom>
          <a:solidFill>
            <a:srgbClr val="CC00FF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 b="1" smtClean="0">
                <a:solidFill>
                  <a:schemeClr val="tx1"/>
                </a:solidFill>
                <a:sym typeface="Symbol" pitchFamily="18" charset="2"/>
              </a:rPr>
              <a:t>Nhớ </a:t>
            </a:r>
            <a:r>
              <a:rPr lang="en-US" altLang="en-US" sz="2000" b="1">
                <a:solidFill>
                  <a:schemeClr val="tx1"/>
                </a:solidFill>
                <a:sym typeface="Symbol" pitchFamily="18" charset="2"/>
              </a:rPr>
              <a:t>Kim Trọng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630582" y="3680801"/>
            <a:ext cx="3885634" cy="838200"/>
          </a:xfrm>
          <a:prstGeom prst="rect">
            <a:avLst/>
          </a:prstGeom>
          <a:solidFill>
            <a:srgbClr val="FF505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 b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altLang="en-US" sz="2000" b="1">
                <a:solidFill>
                  <a:schemeClr val="tx1"/>
                </a:solidFill>
                <a:sym typeface="Symbol" pitchFamily="18" charset="2"/>
              </a:rPr>
              <a:t>Xót thương cho cha mẹ</a:t>
            </a:r>
            <a:endParaRPr lang="en-US" altLang="en-US" sz="2000" b="1" i="1" u="sng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637384" y="2330041"/>
            <a:ext cx="4679032" cy="1069975"/>
          </a:xfrm>
          <a:prstGeom prst="rect">
            <a:avLst/>
          </a:prstGeom>
          <a:solidFill>
            <a:srgbClr val="000066">
              <a:alpha val="9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sym typeface="Symbol" pitchFamily="18" charset="2"/>
              </a:rPr>
              <a:t>Buồn lo cho thân phận và số kiếp</a:t>
            </a:r>
            <a:endParaRPr lang="en-US" altLang="en-US" sz="2000" b="1" i="1" u="sng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2019300" y="5624800"/>
            <a:ext cx="611282" cy="2524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5662946" y="3428183"/>
            <a:ext cx="611282" cy="2524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56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1560" y="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/>
              <a:t>:  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7504" y="1384995"/>
            <a:ext cx="885698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41784" y="1605323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CC3300"/>
                </a:solidFill>
                <a:latin typeface="Times New Roman" pitchFamily="18" charset="0"/>
              </a:rPr>
              <a:t>III. TỔNG KẾT</a:t>
            </a:r>
          </a:p>
        </p:txBody>
      </p: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36732" y="2556389"/>
            <a:ext cx="25910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altLang="en-US" sz="2400">
              <a:solidFill>
                <a:srgbClr val="0066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611560" y="3330098"/>
            <a:ext cx="21074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CC"/>
                </a:solidFill>
                <a:latin typeface="Times New Roman" pitchFamily="18" charset="0"/>
              </a:rPr>
              <a:t>2. Nội dung: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rgbClr val="9900CC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821399" y="4545872"/>
            <a:ext cx="5666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Cảm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thương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cho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tình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cảnh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Thúy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Kiều</a:t>
            </a:r>
            <a:endParaRPr lang="en-US" altLang="en-US" sz="24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827584" y="2556389"/>
            <a:ext cx="8136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                     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Miêu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tả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nội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nhân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vật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(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Độc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thoại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nội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tả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cảnh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ngụ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tình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399" y="3734192"/>
            <a:ext cx="8143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-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Ngợi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ca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vẻ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thủy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chung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hiếu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thảo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nhân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hậu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trong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hồn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Thúy</a:t>
            </a:r>
            <a:r>
              <a:rPr lang="en-US" altLang="en-US" sz="2400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FF"/>
                </a:solidFill>
                <a:latin typeface="Times New Roman" pitchFamily="18" charset="0"/>
              </a:rPr>
              <a:t>Kiều</a:t>
            </a:r>
            <a:endParaRPr lang="en-US" altLang="en-US" sz="2400" dirty="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45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780456" y="1484784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4859" y="202634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Cảnh lầu Ngưng Bích được miêu tả </a:t>
            </a:r>
            <a:r>
              <a:rPr lang="en-US" alt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yếu qua cách nhìn của ai?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526123" y="263662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– Nguyễn Du</a:t>
            </a: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526123" y="314987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 – Thúy Kiều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519658" y="2625754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 -  Tú Bà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3508361" y="3132077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 – Nhân vật khác</a:t>
            </a:r>
          </a:p>
        </p:txBody>
      </p:sp>
      <p:sp>
        <p:nvSpPr>
          <p:cNvPr id="10" name="Oval 38"/>
          <p:cNvSpPr>
            <a:spLocks noChangeArrowheads="1"/>
          </p:cNvSpPr>
          <p:nvPr/>
        </p:nvSpPr>
        <p:spPr bwMode="auto">
          <a:xfrm>
            <a:off x="526123" y="3093820"/>
            <a:ext cx="457200" cy="533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07504" y="371703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2: Tác dụng của điệp ngữ “ buồn trông” trong 8 câu thơ cuối là gì?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45348" y="4348157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A- Nhấn mạnh những hoạt động khác nhau của Kiều.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345348" y="4789332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 – Nhấn mạnh cảnh ở lầu Ngưng Bích</a:t>
            </a: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79659" y="5262557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 – Nhấn mạnh tâm trạng đau đớn của Kiều.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358668" y="5717587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 - Nhấn mạnh sự ảm đạm của cảnh vật thiên nhiên.</a:t>
            </a:r>
          </a:p>
        </p:txBody>
      </p:sp>
      <p:sp>
        <p:nvSpPr>
          <p:cNvPr id="16" name="Oval 39"/>
          <p:cNvSpPr>
            <a:spLocks noChangeArrowheads="1"/>
          </p:cNvSpPr>
          <p:nvPr/>
        </p:nvSpPr>
        <p:spPr bwMode="auto">
          <a:xfrm>
            <a:off x="363154" y="5246532"/>
            <a:ext cx="381000" cy="533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23507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67318" y="2277966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CC3300"/>
                </a:solidFill>
                <a:latin typeface="Times New Roman" pitchFamily="18" charset="0"/>
              </a:rPr>
              <a:t>I. TÌM HIỂU CHUNG</a:t>
            </a:r>
            <a:endParaRPr lang="en-US" altLang="en-US" sz="20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24" y="2793251"/>
            <a:ext cx="4572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* 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Vị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trí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đoạn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trích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Phần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thứ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hai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Gia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biến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và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lưu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lạc</a:t>
            </a:r>
            <a:endParaRPr lang="en-US" altLang="en-US" sz="24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Gồm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22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câu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từ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câu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1033 – 1054</a:t>
            </a:r>
          </a:p>
          <a:p>
            <a:endParaRPr lang="en-US" sz="2400" dirty="0"/>
          </a:p>
        </p:txBody>
      </p:sp>
      <p:pic>
        <p:nvPicPr>
          <p:cNvPr id="15" name="Picture 14" descr="Tu ba-thuy kie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133967" cy="405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Rot="1" noChangeArrowheads="1"/>
          </p:cNvSpPr>
          <p:nvPr/>
        </p:nvSpPr>
        <p:spPr>
          <a:xfrm>
            <a:off x="457200" y="76200"/>
            <a:ext cx="8385175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en-US" sz="2000" b="1" i="1" u="sng" smtClean="0">
                <a:latin typeface="Times New Roman" pitchFamily="18" charset="0"/>
              </a:rPr>
              <a:t>Tiết 25,2</a:t>
            </a:r>
            <a:r>
              <a:rPr lang="en-US" altLang="en-US" sz="2000" b="1" i="1" smtClean="0">
                <a:latin typeface="Times New Roman" pitchFamily="18" charset="0"/>
              </a:rPr>
              <a:t>6     </a:t>
            </a:r>
            <a:r>
              <a:rPr lang="en-US" altLang="en-US" sz="2800" b="1" i="1" smtClean="0">
                <a:solidFill>
                  <a:srgbClr val="FF0000"/>
                </a:solidFill>
                <a:latin typeface="Times New Roman" pitchFamily="18" charset="0"/>
              </a:rPr>
              <a:t>KIỀU Ở LẦU NGƯNG BÍCH</a:t>
            </a:r>
            <a:br>
              <a:rPr lang="en-US" altLang="en-US" sz="2800" b="1" i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en-US" sz="3200" b="1" i="1" smtClean="0">
                <a:solidFill>
                  <a:srgbClr val="009900"/>
                </a:solidFill>
                <a:latin typeface="Arial" charset="0"/>
              </a:rPr>
              <a:t>(</a:t>
            </a:r>
            <a:r>
              <a:rPr lang="en-US" altLang="en-US" sz="3200" b="1" i="1" smtClean="0">
                <a:solidFill>
                  <a:srgbClr val="009900"/>
                </a:solidFill>
                <a:latin typeface="Times New Roman" pitchFamily="18" charset="0"/>
              </a:rPr>
              <a:t>Trích “Truyện Kiều”-Nguyễn Du)</a:t>
            </a:r>
            <a:endParaRPr lang="en-US" altLang="en-US" sz="3200" b="1" i="1" dirty="0" smtClean="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57683" y="2060847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3: Nhận định nào nói đúng nhất nội dung đoạn trích “Kiều ở lầu Ngưng Bích”?</a:t>
            </a: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629183" y="3013363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hiện tâm trạng cô đơn tội nghiệp của kiều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629183" y="3464954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Nói lên nỗi nhớ người yêu và cha mẹ của Kiều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629655" y="3938617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– Nói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lên tâm trạng buồn bã, lo âu của Kiều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658674" y="4441096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 A, B , C đều đúng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569408" y="4400282"/>
            <a:ext cx="528950" cy="61379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</a:rPr>
              <a:t>D</a:t>
            </a: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1780456" y="1484784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25323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0" y="1484784"/>
            <a:ext cx="9134280" cy="5373216"/>
          </a:xfrm>
          <a:prstGeom prst="flowChartDocumen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Nguyễn Du là con người có trái tim giàu yêu thương. Chính nhà </a:t>
            </a:r>
          </a:p>
          <a:p>
            <a:pPr eaLnBrk="1" hangingPunct="1"/>
            <a:r>
              <a:rPr lang="en-US" altLang="en-US" sz="2400"/>
              <a:t>thơ đã từng viết trong </a:t>
            </a:r>
            <a:r>
              <a:rPr lang="en-US" altLang="en-US" sz="2400" i="1"/>
              <a:t>Truyện Kiều</a:t>
            </a:r>
            <a:r>
              <a:rPr lang="en-US" altLang="en-US" sz="2400"/>
              <a:t>: “Chữ </a:t>
            </a:r>
            <a:r>
              <a:rPr lang="en-US" altLang="en-US" sz="2400" i="1" u="sng"/>
              <a:t>tâm</a:t>
            </a:r>
            <a:r>
              <a:rPr lang="en-US" altLang="en-US" sz="2400"/>
              <a:t> kia mới bằng ba </a:t>
            </a:r>
          </a:p>
          <a:p>
            <a:pPr eaLnBrk="1" hangingPunct="1"/>
            <a:r>
              <a:rPr lang="en-US" altLang="en-US" sz="2400"/>
              <a:t>chữ </a:t>
            </a:r>
            <a:r>
              <a:rPr lang="en-US" altLang="en-US" sz="2400" i="1" u="sng"/>
              <a:t>tài</a:t>
            </a:r>
            <a:r>
              <a:rPr lang="en-US" altLang="en-US" sz="2400"/>
              <a:t>”. Mộng Liên Đường trong lời tựa </a:t>
            </a:r>
            <a:r>
              <a:rPr lang="en-US" altLang="en-US" sz="2400" i="1"/>
              <a:t>Truyện Kiều </a:t>
            </a:r>
            <a:r>
              <a:rPr lang="en-US" altLang="en-US" sz="2400"/>
              <a:t>cũng đề cao </a:t>
            </a:r>
          </a:p>
          <a:p>
            <a:pPr eaLnBrk="1" hangingPunct="1"/>
            <a:r>
              <a:rPr lang="en-US" altLang="en-US" sz="2400"/>
              <a:t>tấm lòng của Nguyễn Du đối với con người, với cuộcđời: </a:t>
            </a:r>
          </a:p>
          <a:p>
            <a:pPr eaLnBrk="1" hangingPunct="1"/>
            <a:r>
              <a:rPr lang="en-US" altLang="en-US" sz="2400"/>
              <a:t>“Lời văn tả ra như máu chảy ở đầu ngọn bút, nước mắt thấm</a:t>
            </a:r>
          </a:p>
          <a:p>
            <a:pPr eaLnBrk="1" hangingPunct="1"/>
            <a:r>
              <a:rPr lang="en-US" altLang="en-US" sz="2400"/>
              <a:t>ở trên tờ giấy, khiến ai đọc đến cũng phải thấm thía, ngậm ngùi,</a:t>
            </a:r>
          </a:p>
          <a:p>
            <a:pPr eaLnBrk="1" hangingPunct="1"/>
            <a:r>
              <a:rPr lang="en-US" altLang="en-US" sz="2400"/>
              <a:t>đau đớn đến đứt ruột…… Cụ Tố Như dụng tâm đã khổ, tự sự đã </a:t>
            </a:r>
          </a:p>
          <a:p>
            <a:pPr eaLnBrk="1" hangingPunct="1"/>
            <a:r>
              <a:rPr lang="en-US" altLang="en-US" sz="2400"/>
              <a:t>khéo, tả cảnh đã hệt, đàm tình đã thiết. Nếu không phải có con</a:t>
            </a:r>
          </a:p>
          <a:p>
            <a:pPr eaLnBrk="1" hangingPunct="1"/>
            <a:r>
              <a:rPr lang="en-US" altLang="en-US" sz="2400"/>
              <a:t>mắt trông thấu cả sáu cõi, tấm lòng nghĩ suốt cả nghìn đời thì tài</a:t>
            </a:r>
          </a:p>
          <a:p>
            <a:pPr eaLnBrk="1" hangingPunct="1"/>
            <a:r>
              <a:rPr lang="en-US" altLang="en-US" sz="2400"/>
              <a:t>nào có cái bút lực ấy.”</a:t>
            </a:r>
          </a:p>
        </p:txBody>
      </p:sp>
    </p:spTree>
    <p:extLst>
      <p:ext uri="{BB962C8B-B14F-4D97-AF65-F5344CB8AC3E}">
        <p14:creationId xmlns:p14="http://schemas.microsoft.com/office/powerpoint/2010/main" val="3458893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348" r="2658" b="3348"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57400" y="17145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HƯỚNG DẪN VỀ NHÀ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981200" y="838200"/>
            <a:ext cx="7010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>
                <a:sym typeface="Wingdings" pitchFamily="2" charset="2"/>
              </a:rPr>
              <a:t> HƯỚNG DẪN VỀ NHÀ </a:t>
            </a:r>
            <a:r>
              <a:rPr lang="en-US" altLang="en-US" sz="2400">
                <a:latin typeface="Times New Roman" pitchFamily="18" charset="0"/>
                <a:sym typeface="Wingdings" pitchFamily="2" charset="2"/>
              </a:rPr>
              <a:t>: </a:t>
            </a:r>
            <a:r>
              <a:rPr lang="en-US" altLang="en-US" sz="2400" b="1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Kiều ở lầu Ngưng Bích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000">
                <a:sym typeface="Wingdings 2" pitchFamily="18" charset="2"/>
              </a:rPr>
              <a:t></a:t>
            </a:r>
            <a:r>
              <a:rPr lang="en-US" altLang="en-US" sz="2400">
                <a:latin typeface="Times New Roman" pitchFamily="18" charset="0"/>
                <a:sym typeface="Wingdings" pitchFamily="2" charset="2"/>
              </a:rPr>
              <a:t>Học thuộc lòng đoạn trích.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sym typeface="Wingdings 2" pitchFamily="18" charset="2"/>
              </a:rPr>
              <a:t></a:t>
            </a:r>
            <a:r>
              <a:rPr lang="en-US" altLang="en-US" sz="2400">
                <a:latin typeface="Times New Roman" pitchFamily="18" charset="0"/>
                <a:sym typeface="Wingdings" pitchFamily="2" charset="2"/>
              </a:rPr>
              <a:t>Hoàn thành bài tập luyện tập vào vở.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>
                <a:latin typeface="Times New Roman" pitchFamily="18" charset="0"/>
              </a:rPr>
              <a:t>Phân tích diễn biến nội tâm của Thuý Kiều khi ở lầu     Ngưng Bích.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-Viết đoạn văn nêu cảm nhận của em về bút pháp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“tả cảnh ngụ tình” của tác giả qua 8 câu cuối của đoạn trích.</a:t>
            </a:r>
            <a:br>
              <a:rPr lang="en-US" altLang="en-US" sz="2400">
                <a:latin typeface="Times New Roman" pitchFamily="18" charset="0"/>
              </a:rPr>
            </a:br>
            <a:endParaRPr lang="en-US" altLang="en-US" sz="2400">
              <a:latin typeface="Times New Roman" pitchFamily="18" charset="0"/>
              <a:sym typeface="Wingdings" pitchFamily="2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905000" y="4648200"/>
            <a:ext cx="655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&amp;"/>
            </a:pPr>
            <a:r>
              <a:rPr lang="en-US" altLang="en-US" sz="2000" b="1" u="sng" dirty="0">
                <a:sym typeface="Wingdings" pitchFamily="2" charset="2"/>
              </a:rPr>
              <a:t> </a:t>
            </a:r>
            <a:r>
              <a:rPr lang="en-US" altLang="en-US" u="sng" dirty="0">
                <a:sym typeface="Wingdings" pitchFamily="2" charset="2"/>
              </a:rPr>
              <a:t>BÀI MỚI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: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Miêu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tả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văn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bản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tự</a:t>
            </a:r>
            <a:r>
              <a:rPr lang="en-US" altLang="en-US" sz="2400" dirty="0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solidFill>
                  <a:srgbClr val="CC3300"/>
                </a:solidFill>
                <a:latin typeface="Times New Roman" pitchFamily="18" charset="0"/>
                <a:sym typeface="Wingdings" pitchFamily="2" charset="2"/>
              </a:rPr>
              <a:t>sự</a:t>
            </a:r>
            <a:endParaRPr lang="en-US" altLang="en-US" sz="2400" dirty="0">
              <a:solidFill>
                <a:srgbClr val="CC3300"/>
              </a:solidFill>
              <a:latin typeface="Times New Roman" pitchFamily="18" charset="0"/>
              <a:sym typeface="Wingdings" pitchFamily="2" charset="2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   -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Đọc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đoạn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trích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tìm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yếu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tố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miêu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tả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cho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biết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tác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sym typeface="Wingdings" pitchFamily="2" charset="2"/>
              </a:rPr>
              <a:t>dụng</a:t>
            </a:r>
            <a:r>
              <a:rPr lang="en-US" altLang="en-US" sz="2400" dirty="0" smtClean="0">
                <a:latin typeface="Times New Roman" pitchFamily="18" charset="0"/>
                <a:sym typeface="Wingdings" pitchFamily="2" charset="2"/>
              </a:rPr>
              <a:t>.</a:t>
            </a:r>
            <a:endParaRPr lang="en-US" altLang="en-US" sz="2400" dirty="0">
              <a:latin typeface="Times New Roman" pitchFamily="18" charset="0"/>
              <a:sym typeface="Wingdings" pitchFamily="2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   -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Trả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lời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các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câu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hỏi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hướng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dẫn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chuẩn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bị</a:t>
            </a:r>
            <a:r>
              <a:rPr lang="en-US" altLang="en-US" sz="24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Wingdings" pitchFamily="2" charset="2"/>
              </a:rPr>
              <a:t>bài</a:t>
            </a:r>
            <a:endParaRPr lang="en-US" altLang="en-US" sz="2400" dirty="0">
              <a:latin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254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385175" cy="9906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i="1" u="sng" dirty="0" err="1">
                <a:latin typeface="Times New Roman" pitchFamily="18" charset="0"/>
              </a:rPr>
              <a:t>T</a:t>
            </a:r>
            <a:r>
              <a:rPr lang="en-US" altLang="en-US" sz="2000" b="1" i="1" u="sng" dirty="0" err="1" smtClean="0">
                <a:latin typeface="Times New Roman" pitchFamily="18" charset="0"/>
              </a:rPr>
              <a:t>iết</a:t>
            </a:r>
            <a:r>
              <a:rPr lang="en-US" altLang="en-US" sz="2000" b="1" i="1" u="sng" dirty="0" smtClean="0">
                <a:latin typeface="Times New Roman" pitchFamily="18" charset="0"/>
              </a:rPr>
              <a:t> 25,2</a:t>
            </a:r>
            <a:r>
              <a:rPr lang="en-US" altLang="en-US" sz="2000" b="1" i="1" dirty="0" smtClean="0">
                <a:latin typeface="Times New Roman" pitchFamily="18" charset="0"/>
              </a:rPr>
              <a:t>6    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  <a:t>KIỀU Ở LẦU NGƯNG BÍCH</a:t>
            </a:r>
            <a:br>
              <a:rPr lang="en-US" altLang="en-US" sz="2800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en-US" sz="3200" b="1" i="1" dirty="0" smtClean="0">
                <a:solidFill>
                  <a:srgbClr val="009900"/>
                </a:solidFill>
                <a:latin typeface="Arial" charset="0"/>
              </a:rPr>
              <a:t>(</a:t>
            </a:r>
            <a:r>
              <a:rPr lang="en-US" altLang="en-US" sz="3200" b="1" i="1" dirty="0" err="1" smtClean="0">
                <a:solidFill>
                  <a:srgbClr val="009900"/>
                </a:solidFill>
                <a:latin typeface="Times New Roman" pitchFamily="18" charset="0"/>
              </a:rPr>
              <a:t>Trích</a:t>
            </a:r>
            <a:r>
              <a:rPr lang="en-US" altLang="en-US" sz="3200" b="1" i="1" dirty="0" smtClean="0">
                <a:solidFill>
                  <a:srgbClr val="009900"/>
                </a:solidFill>
                <a:latin typeface="Times New Roman" pitchFamily="18" charset="0"/>
              </a:rPr>
              <a:t> “</a:t>
            </a:r>
            <a:r>
              <a:rPr lang="en-US" altLang="en-US" sz="3200" b="1" i="1" dirty="0" err="1" smtClean="0">
                <a:solidFill>
                  <a:srgbClr val="009900"/>
                </a:solidFill>
                <a:latin typeface="Times New Roman" pitchFamily="18" charset="0"/>
              </a:rPr>
              <a:t>Truyện</a:t>
            </a:r>
            <a:r>
              <a:rPr lang="en-US" altLang="en-US" sz="3200" b="1" i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9900"/>
                </a:solidFill>
                <a:latin typeface="Times New Roman" pitchFamily="18" charset="0"/>
              </a:rPr>
              <a:t>Kiều</a:t>
            </a:r>
            <a:r>
              <a:rPr lang="en-US" altLang="en-US" sz="3200" b="1" i="1" dirty="0" smtClean="0">
                <a:solidFill>
                  <a:srgbClr val="009900"/>
                </a:solidFill>
                <a:latin typeface="Times New Roman" pitchFamily="18" charset="0"/>
              </a:rPr>
              <a:t>”-</a:t>
            </a:r>
            <a:r>
              <a:rPr lang="en-US" altLang="en-US" sz="3200" b="1" i="1" dirty="0" err="1" smtClean="0">
                <a:solidFill>
                  <a:srgbClr val="009900"/>
                </a:solidFill>
                <a:latin typeface="Times New Roman" pitchFamily="18" charset="0"/>
              </a:rPr>
              <a:t>Nguyễn</a:t>
            </a:r>
            <a:r>
              <a:rPr lang="en-US" altLang="en-US" sz="3200" b="1" i="1" dirty="0" smtClean="0">
                <a:solidFill>
                  <a:srgbClr val="009900"/>
                </a:solidFill>
                <a:latin typeface="Times New Roman" pitchFamily="18" charset="0"/>
              </a:rPr>
              <a:t> Du)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0" y="1524000"/>
            <a:ext cx="457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Trước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lầu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Ngưng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Bích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khóa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xuân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Vẻ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non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tấm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trăng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gần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ở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chung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Bốn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bề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bát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ngát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Cát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vàng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cồn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nọ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bụi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hồng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dặm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kia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Bẽ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bàng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mây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sớm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đèn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khuya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Nửa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tình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nửa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cảnh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như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chia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tấm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lòng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Tưởng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người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dưới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nguyệt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chén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đồng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Tin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sương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luống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những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rày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mai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chờ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Bên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trời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góc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bể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bơ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vơ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Tấm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son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gột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rửa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bao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giờ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cho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phai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Xót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người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tựa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cửa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hôm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mai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Quạt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nồng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ấp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lạnh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những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ai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đó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giờ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Sân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Lai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cách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mấy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nắng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mưa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Có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khi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gốc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tử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đã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vừa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người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ôm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16388" name="Rectangle 5"/>
          <p:cNvSpPr>
            <a:spLocks noGrp="1" noRot="1" noChangeArrowheads="1"/>
          </p:cNvSpPr>
          <p:nvPr>
            <p:ph sz="half" idx="2"/>
          </p:nvPr>
        </p:nvSpPr>
        <p:spPr>
          <a:xfrm>
            <a:off x="4572000" y="1524000"/>
            <a:ext cx="457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Buồn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cửa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bể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chiều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hôm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Thuyền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ai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thấp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thoáng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cánh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buồm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Buồn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ngọn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nước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mới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sa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Hoa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man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mác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biết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là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về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đâu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Buồn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nội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cỏ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rầu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rầu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Chân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mây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mạt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đất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một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màu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xanh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  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Buồn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trông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gió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cuốn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mặt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duềnh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Ầm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ầm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tiếng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sóng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kêu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quanh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ghế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latin typeface="Times New Roman" pitchFamily="18" charset="0"/>
              </a:rPr>
              <a:t>ngồi</a:t>
            </a:r>
            <a:r>
              <a:rPr lang="en-US" altLang="en-US" sz="200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495800" y="1066800"/>
            <a:ext cx="76200" cy="579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46" y="116632"/>
            <a:ext cx="654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*.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Đọc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,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chú</a:t>
            </a:r>
            <a:r>
              <a:rPr lang="en-US" altLang="en-US" sz="24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66FF"/>
                </a:solidFill>
                <a:latin typeface="Times New Roman" pitchFamily="18" charset="0"/>
              </a:rPr>
              <a:t>thích</a:t>
            </a:r>
            <a:endParaRPr lang="en-US" altLang="en-US" sz="2400" dirty="0" smtClean="0">
              <a:solidFill>
                <a:srgbClr val="0066FF"/>
              </a:solidFill>
              <a:latin typeface="Times New Roman" pitchFamily="18" charset="0"/>
            </a:endParaRPr>
          </a:p>
        </p:txBody>
      </p:sp>
      <p:pic>
        <p:nvPicPr>
          <p:cNvPr id="2" name="Kieu o lau Ngung Bich ngâm thơ - YouTub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84.9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268760"/>
            <a:ext cx="6941059" cy="39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108325" y="4246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0163" y="0"/>
            <a:ext cx="9113837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Giải thích một số từ ngữ sau:</a:t>
            </a: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b="1">
              <a:solidFill>
                <a:srgbClr val="CCFFFF"/>
              </a:solidFill>
            </a:endParaRP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1981200" y="609600"/>
            <a:ext cx="739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chemeClr val="tx2"/>
                </a:solidFill>
              </a:rPr>
              <a:t>Khóa kín tuổi xuân, ý nói cấm cung; ở đây chỉ việc Kiều bị giam lỏng.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0" y="609600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1. Khóa xuân: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0" y="1600200"/>
            <a:ext cx="1649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2. Bẽ bàng: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1676400" y="1600200"/>
            <a:ext cx="264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chemeClr val="tx2"/>
                </a:solidFill>
              </a:rPr>
              <a:t>Xấu hổ, tủi thẹn</a:t>
            </a:r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0" y="2290763"/>
            <a:ext cx="200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3. Chén đồng: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2133600" y="22907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i="1">
                <a:solidFill>
                  <a:schemeClr val="tx2"/>
                </a:solidFill>
              </a:rPr>
              <a:t>Chén rượu thề nguyền, cùng lòng, cùng dạ với nhau</a:t>
            </a: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0" y="3028950"/>
            <a:ext cx="171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4. Tấm son: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1752600" y="3028950"/>
            <a:ext cx="626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i="1">
                <a:solidFill>
                  <a:schemeClr val="tx2"/>
                </a:solidFill>
              </a:rPr>
              <a:t>Tấm lòng son, chỉ tấm lòng chung thủy gắn bó</a:t>
            </a:r>
          </a:p>
        </p:txBody>
      </p:sp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0" y="3824288"/>
            <a:ext cx="302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5. Quạt nồng ấp lạnh: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609600" y="382905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                                  </a:t>
            </a:r>
            <a:r>
              <a:rPr lang="en-US" altLang="en-US" b="1" i="1">
                <a:solidFill>
                  <a:schemeClr val="tx2"/>
                </a:solidFill>
              </a:rPr>
              <a:t>Mùa hè, trời nóng nực thì quạt cho cha mẹ ngủ; mùa đông trời lạnh giá thì vào nằm trước để khi cha mẹ ngủ chỗ nằm đã ấm sẵn</a:t>
            </a:r>
          </a:p>
        </p:txBody>
      </p:sp>
    </p:spTree>
    <p:extLst>
      <p:ext uri="{BB962C8B-B14F-4D97-AF65-F5344CB8AC3E}">
        <p14:creationId xmlns:p14="http://schemas.microsoft.com/office/powerpoint/2010/main" val="23976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/>
      <p:bldP spid="103433" grpId="0"/>
      <p:bldP spid="103434" grpId="0"/>
      <p:bldP spid="103435" grpId="0"/>
      <p:bldP spid="103436" grpId="0"/>
      <p:bldP spid="103437" grpId="0"/>
      <p:bldP spid="103438" grpId="0"/>
      <p:bldP spid="103439" grpId="0"/>
      <p:bldP spid="103440" grpId="0"/>
      <p:bldP spid="103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971800" y="533400"/>
            <a:ext cx="3124200" cy="457200"/>
          </a:xfrm>
          <a:prstGeom prst="rect">
            <a:avLst/>
          </a:prstGeom>
          <a:solidFill>
            <a:srgbClr val="1A1098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BỐ CỤC 3 </a:t>
            </a:r>
            <a:r>
              <a:rPr lang="en-US" altLang="en-US" b="1" smtClean="0">
                <a:solidFill>
                  <a:srgbClr val="FFFF00"/>
                </a:solidFill>
              </a:rPr>
              <a:t>ĐOẠN</a:t>
            </a:r>
            <a:endParaRPr lang="en-US" altLang="en-US" b="1">
              <a:solidFill>
                <a:srgbClr val="FFFF00"/>
              </a:solidFill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flipH="1">
            <a:off x="2286000" y="985838"/>
            <a:ext cx="228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14400" y="1752600"/>
            <a:ext cx="2209800" cy="2647950"/>
          </a:xfrm>
          <a:prstGeom prst="rect">
            <a:avLst/>
          </a:prstGeom>
          <a:solidFill>
            <a:srgbClr val="1A1098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FFFF00"/>
                </a:solidFill>
              </a:rPr>
              <a:t>Đoạn 1</a:t>
            </a:r>
          </a:p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00FFFF"/>
                </a:solidFill>
              </a:rPr>
              <a:t>(6 câu đầu) </a:t>
            </a:r>
          </a:p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FFFF00"/>
                </a:solidFill>
              </a:rPr>
              <a:t>Khung cảnh lầu Ngưng Bích và tâm trạng của Kiều</a:t>
            </a:r>
            <a:endParaRPr lang="en-US" altLang="en-US" b="1">
              <a:solidFill>
                <a:srgbClr val="FFFF00"/>
              </a:solidFill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4572000" y="99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657600" y="1752600"/>
            <a:ext cx="2362200" cy="2465388"/>
          </a:xfrm>
          <a:prstGeom prst="rect">
            <a:avLst/>
          </a:prstGeom>
          <a:solidFill>
            <a:srgbClr val="1A1098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FFFF00"/>
                </a:solidFill>
              </a:rPr>
              <a:t>Đoạn 2</a:t>
            </a:r>
          </a:p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00FFFF"/>
                </a:solidFill>
              </a:rPr>
              <a:t>(8 câu tiếp)</a:t>
            </a:r>
          </a:p>
          <a:p>
            <a:pPr algn="ctr">
              <a:spcBef>
                <a:spcPct val="50000"/>
              </a:spcBef>
            </a:pPr>
            <a:r>
              <a:rPr lang="fr-FR" altLang="en-US" b="1">
                <a:solidFill>
                  <a:srgbClr val="FFFF00"/>
                </a:solidFill>
              </a:rPr>
              <a:t> Nỗi nhớ người thân</a:t>
            </a:r>
          </a:p>
          <a:p>
            <a:pPr algn="ctr">
              <a:spcBef>
                <a:spcPct val="50000"/>
              </a:spcBef>
            </a:pPr>
            <a:endParaRPr lang="en-US" alt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279441" y="1745673"/>
            <a:ext cx="2362200" cy="3046988"/>
          </a:xfrm>
          <a:prstGeom prst="rect">
            <a:avLst/>
          </a:prstGeom>
          <a:solidFill>
            <a:srgbClr val="1A1098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en-US" b="1">
                <a:solidFill>
                  <a:srgbClr val="FFFF00"/>
                </a:solidFill>
              </a:rPr>
              <a:t>Đoạn 3</a:t>
            </a:r>
          </a:p>
          <a:p>
            <a:pPr algn="ctr" eaLnBrk="1" hangingPunct="1"/>
            <a:r>
              <a:rPr lang="fr-FR" altLang="en-US" b="1">
                <a:solidFill>
                  <a:srgbClr val="00FFFF"/>
                </a:solidFill>
              </a:rPr>
              <a:t>(8 câu cuối)</a:t>
            </a:r>
          </a:p>
          <a:p>
            <a:pPr algn="ctr" eaLnBrk="1" hangingPunct="1"/>
            <a:endParaRPr lang="fr-FR" altLang="en-US" b="1">
              <a:solidFill>
                <a:srgbClr val="00FFFF"/>
              </a:solidFill>
            </a:endParaRPr>
          </a:p>
          <a:p>
            <a:pPr algn="ctr" eaLnBrk="1" hangingPunct="1"/>
            <a:r>
              <a:rPr lang="fr-FR" altLang="en-US" b="1">
                <a:solidFill>
                  <a:srgbClr val="FFFF00"/>
                </a:solidFill>
              </a:rPr>
              <a:t>Tâm trạng buồn lo của Kiều </a:t>
            </a:r>
            <a:r>
              <a:rPr lang="fr-FR" altLang="en-US" b="1" smtClean="0">
                <a:solidFill>
                  <a:srgbClr val="FFFF00"/>
                </a:solidFill>
              </a:rPr>
              <a:t> trước cảnh vật</a:t>
            </a:r>
            <a:r>
              <a:rPr lang="fr-FR" altLang="en-US" b="1" smtClean="0">
                <a:solidFill>
                  <a:srgbClr val="FFFF00"/>
                </a:solidFill>
                <a:latin typeface="Arial" charset="0"/>
              </a:rPr>
              <a:t> </a:t>
            </a:r>
            <a:endParaRPr lang="fr-FR" altLang="en-US" b="1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4572000" y="985838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  <p:bldP spid="70659" grpId="0" animBg="1"/>
      <p:bldP spid="70660" grpId="0" animBg="1"/>
      <p:bldP spid="70661" grpId="0" animBg="1"/>
      <p:bldP spid="70662" grpId="0" animBg="1"/>
      <p:bldP spid="70663" grpId="0" animBg="1"/>
      <p:bldP spid="706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228600" y="1347107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CC3300"/>
                </a:solidFill>
                <a:latin typeface="Times New Roman" pitchFamily="18" charset="0"/>
              </a:rPr>
              <a:t>I. GIỚI THIỆU CHUNG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28600" y="1743982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CC3300"/>
                </a:solidFill>
                <a:latin typeface="Times New Roman" pitchFamily="18" charset="0"/>
              </a:rPr>
              <a:t>II. ĐỌC-HIỂU VĂN BẢN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0" y="2480832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66FF"/>
                </a:solidFill>
              </a:rPr>
              <a:t>      </a:t>
            </a:r>
            <a:r>
              <a:rPr lang="en-US" altLang="en-US" sz="2000" b="1" u="sng" smtClean="0">
                <a:solidFill>
                  <a:srgbClr val="0066FF"/>
                </a:solidFill>
              </a:rPr>
              <a:t>a. /Hoàn cảnh cô đơn tội nghiệp của Kiều: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0" y="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/>
              <a:t>:  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 Ở LẦU NGƯNG BÍCH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7504" y="1384995"/>
            <a:ext cx="885698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42900" y="2119313"/>
            <a:ext cx="434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66FF"/>
                </a:solidFill>
              </a:rPr>
              <a:t>4. Phân tích</a:t>
            </a:r>
            <a:endParaRPr lang="en-US" altLang="en-US" sz="2000" b="1" u="sng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59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9114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5" descr="Kieuolaungungbich"/>
          <p:cNvPicPr>
            <a:picLocks noChangeAspect="1" noChangeArrowheads="1"/>
          </p:cNvPicPr>
          <p:nvPr/>
        </p:nvPicPr>
        <p:blipFill>
          <a:blip r:embed="rId2">
            <a:lum bright="3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510022"/>
            <a:ext cx="5664630" cy="388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996952"/>
            <a:ext cx="593499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-57150" y="98723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CC3300"/>
                </a:solidFill>
                <a:latin typeface="Times New Roman" pitchFamily="18" charset="0"/>
              </a:rPr>
              <a:t>II. ĐỌC-HIỂU VĂN BẢN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-57150" y="673178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66FF"/>
                </a:solidFill>
              </a:rPr>
              <a:t>      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1/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Hoàn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cảnh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cô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đơn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tội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nghiệp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của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 </a:t>
            </a:r>
            <a:r>
              <a:rPr lang="en-US" altLang="en-US" sz="2000" b="1" u="sng" dirty="0" err="1" smtClean="0">
                <a:solidFill>
                  <a:srgbClr val="0066FF"/>
                </a:solidFill>
              </a:rPr>
              <a:t>Kiều</a:t>
            </a:r>
            <a:r>
              <a:rPr lang="en-US" altLang="en-US" sz="2000" b="1" u="sng" dirty="0" smtClean="0">
                <a:solidFill>
                  <a:srgbClr val="0066FF"/>
                </a:solidFill>
              </a:rPr>
              <a:t>: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0" y="3463600"/>
            <a:ext cx="5029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Trước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lầu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Ngưng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Bích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khóa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xuân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,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Vẻ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non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xa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tấm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trăng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gần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ở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chung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.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Bốn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bề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bát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ngát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xa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trông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Cát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vàng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cồn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nọ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bụi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hồng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dặm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9900CC"/>
                </a:solidFill>
                <a:latin typeface="Times New Roman" pitchFamily="18" charset="0"/>
              </a:rPr>
              <a:t>kia</a:t>
            </a: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9900CC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9" name="Picture 31" descr="Kieu o lau Ngung B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364"/>
            <a:ext cx="4498359" cy="5473004"/>
          </a:xfrm>
          <a:prstGeom prst="rect">
            <a:avLst/>
          </a:prstGeom>
          <a:noFill/>
          <a:ln w="9525">
            <a:solidFill>
              <a:srgbClr val="492F8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9114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1647</Words>
  <Application>Microsoft Office PowerPoint</Application>
  <PresentationFormat>On-screen Show (4:3)</PresentationFormat>
  <Paragraphs>218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1_Default Design</vt:lpstr>
      <vt:lpstr>PowerPoint Presentation</vt:lpstr>
      <vt:lpstr>PowerPoint Presentation</vt:lpstr>
      <vt:lpstr>Tiết 25,26     KIỀU Ở LẦU NGƯNG BÍCH (Trích “Truyện Kiều”-Nguyễn Du)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SANG-PHUONG</dc:creator>
  <cp:lastModifiedBy>TranNguyen</cp:lastModifiedBy>
  <cp:revision>155</cp:revision>
  <cp:lastPrinted>2020-10-25T06:19:31Z</cp:lastPrinted>
  <dcterms:created xsi:type="dcterms:W3CDTF">2018-10-04T13:44:18Z</dcterms:created>
  <dcterms:modified xsi:type="dcterms:W3CDTF">2021-10-14T08:56:02Z</dcterms:modified>
</cp:coreProperties>
</file>